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66" r:id="rId2"/>
    <p:sldId id="267" r:id="rId3"/>
    <p:sldId id="268" r:id="rId4"/>
    <p:sldId id="269" r:id="rId5"/>
    <p:sldId id="270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648" autoAdjust="0"/>
  </p:normalViewPr>
  <p:slideViewPr>
    <p:cSldViewPr>
      <p:cViewPr>
        <p:scale>
          <a:sx n="80" d="100"/>
          <a:sy n="80" d="100"/>
        </p:scale>
        <p:origin x="-2430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685A5-BAC8-4E58-9AAF-A0B5EECF372F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5B6A0-C92D-464E-9340-38F658984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68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817C0-0904-864E-BDA5-383CF4E62E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35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89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60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374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523"/>
            <a:ext cx="9143999" cy="8763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589775"/>
            <a:ext cx="9144000" cy="268605"/>
          </a:xfrm>
          <a:custGeom>
            <a:avLst/>
            <a:gdLst/>
            <a:ahLst/>
            <a:cxnLst/>
            <a:rect l="l" t="t" r="r" b="b"/>
            <a:pathLst>
              <a:path w="12192000" h="268604">
                <a:moveTo>
                  <a:pt x="12192000" y="0"/>
                </a:moveTo>
                <a:lnTo>
                  <a:pt x="0" y="0"/>
                </a:lnTo>
                <a:lnTo>
                  <a:pt x="0" y="268222"/>
                </a:lnTo>
                <a:lnTo>
                  <a:pt x="12192000" y="268222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A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7916" y="1239011"/>
            <a:ext cx="4985766" cy="473354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7917" y="975360"/>
            <a:ext cx="116585" cy="53538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" dirty="0"/>
              <a:t>©WHO2021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19098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56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39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21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10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98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89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97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6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63A20D-CFDB-8233-4D1F-4591191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Оспа обезьян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14AFCAE-B4B8-4980-31E8-A2C46BC23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466" y="1377537"/>
            <a:ext cx="7062850" cy="511533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Оспа обезьян — зоонозное заболевание, вызываемое вирусом оспы обезьян (</a:t>
            </a:r>
            <a:r>
              <a:rPr lang="en" dirty="0">
                <a:solidFill>
                  <a:srgbClr val="002060"/>
                </a:solidFill>
              </a:rPr>
              <a:t>MPXV), </a:t>
            </a:r>
            <a:r>
              <a:rPr lang="ru-RU" dirty="0">
                <a:solidFill>
                  <a:srgbClr val="002060"/>
                </a:solidFill>
              </a:rPr>
              <a:t>представителем рода </a:t>
            </a:r>
            <a:r>
              <a:rPr lang="en" i="1" dirty="0" err="1">
                <a:solidFill>
                  <a:srgbClr val="002060"/>
                </a:solidFill>
              </a:rPr>
              <a:t>Orthopoxvirus</a:t>
            </a:r>
            <a:r>
              <a:rPr lang="en" i="1" dirty="0">
                <a:solidFill>
                  <a:srgbClr val="002060"/>
                </a:solidFill>
              </a:rPr>
              <a:t>.</a:t>
            </a:r>
            <a:r>
              <a:rPr lang="en" dirty="0">
                <a:solidFill>
                  <a:srgbClr val="002060"/>
                </a:solidFill>
              </a:rPr>
              <a:t>(</a:t>
            </a:r>
            <a:r>
              <a:rPr lang="ru-RU" dirty="0">
                <a:solidFill>
                  <a:srgbClr val="002060"/>
                </a:solidFill>
              </a:rPr>
              <a:t>семейство </a:t>
            </a:r>
            <a:r>
              <a:rPr lang="en" dirty="0">
                <a:solidFill>
                  <a:srgbClr val="002060"/>
                </a:solidFill>
              </a:rPr>
              <a:t>Poxviridae, </a:t>
            </a:r>
            <a:r>
              <a:rPr lang="ru-RU" dirty="0">
                <a:solidFill>
                  <a:srgbClr val="002060"/>
                </a:solidFill>
              </a:rPr>
              <a:t>подсемейство </a:t>
            </a:r>
            <a:r>
              <a:rPr lang="en" dirty="0" err="1">
                <a:solidFill>
                  <a:srgbClr val="002060"/>
                </a:solidFill>
              </a:rPr>
              <a:t>Chordopoxvirinae</a:t>
            </a:r>
            <a:r>
              <a:rPr lang="en" dirty="0">
                <a:solidFill>
                  <a:srgbClr val="002060"/>
                </a:solidFill>
              </a:rPr>
              <a:t>)</a:t>
            </a:r>
            <a:r>
              <a:rPr lang="ru-RU" dirty="0">
                <a:solidFill>
                  <a:srgbClr val="002060"/>
                </a:solidFill>
              </a:rPr>
              <a:t>, вызывающее сыпь и ряд других симптомов, похожих  на натуральную оспу.</a:t>
            </a:r>
          </a:p>
          <a:p>
            <a:r>
              <a:rPr lang="en" dirty="0">
                <a:solidFill>
                  <a:srgbClr val="002060"/>
                </a:solidFill>
              </a:rPr>
              <a:t>MPXV </a:t>
            </a:r>
            <a:r>
              <a:rPr lang="ru-RU" dirty="0" smtClean="0">
                <a:solidFill>
                  <a:srgbClr val="002060"/>
                </a:solidFill>
              </a:rPr>
              <a:t>относится </a:t>
            </a:r>
            <a:r>
              <a:rPr lang="ru-RU" dirty="0">
                <a:solidFill>
                  <a:srgbClr val="002060"/>
                </a:solidFill>
              </a:rPr>
              <a:t>к </a:t>
            </a:r>
            <a:r>
              <a:rPr lang="en-US" dirty="0">
                <a:solidFill>
                  <a:srgbClr val="002060"/>
                </a:solidFill>
              </a:rPr>
              <a:t>I </a:t>
            </a:r>
            <a:r>
              <a:rPr lang="ru-RU" dirty="0">
                <a:solidFill>
                  <a:srgbClr val="002060"/>
                </a:solidFill>
              </a:rPr>
              <a:t>группе патогенности</a:t>
            </a:r>
          </a:p>
          <a:p>
            <a:r>
              <a:rPr lang="ru-RU" dirty="0">
                <a:solidFill>
                  <a:srgbClr val="002060"/>
                </a:solidFill>
              </a:rPr>
              <a:t>Течение заболевания от бессимптомного до летального исхода (до 10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% летальность)</a:t>
            </a:r>
          </a:p>
          <a:p>
            <a:r>
              <a:rPr lang="ru-RU" dirty="0">
                <a:solidFill>
                  <a:srgbClr val="002060"/>
                </a:solidFill>
              </a:rPr>
              <a:t>После ликвидации натуральной оспы в 1980 году и последующего прекращения использования вакцин против натуральной оспы оспа обезьян вышла на первое место по патогенности для человека среди остальных </a:t>
            </a:r>
            <a:r>
              <a:rPr lang="ru-RU" dirty="0" err="1">
                <a:solidFill>
                  <a:srgbClr val="002060"/>
                </a:solidFill>
              </a:rPr>
              <a:t>ортопоксвирусов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C:\Users\akoh\Desktop\гиг обучение\оои\02357924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51" y="2000466"/>
            <a:ext cx="168345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3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250BE6-405F-CC8D-C16D-95D797E4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0"/>
            <a:ext cx="7886700" cy="96333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Пути передачи инфекции</a:t>
            </a:r>
          </a:p>
        </p:txBody>
      </p:sp>
      <p:pic>
        <p:nvPicPr>
          <p:cNvPr id="6" name="object 5">
            <a:extLst>
              <a:ext uri="{FF2B5EF4-FFF2-40B4-BE49-F238E27FC236}">
                <a16:creationId xmlns="" xmlns:a16="http://schemas.microsoft.com/office/drawing/2014/main" id="{A46D9750-B37B-6EA6-32D9-05298BFB92CB}"/>
              </a:ext>
            </a:extLst>
          </p:cNvPr>
          <p:cNvPicPr/>
          <p:nvPr/>
        </p:nvPicPr>
        <p:blipFill rotWithShape="1">
          <a:blip r:embed="rId2" cstate="print"/>
          <a:srcRect r="31060"/>
          <a:stretch/>
        </p:blipFill>
        <p:spPr>
          <a:xfrm>
            <a:off x="76408" y="1763184"/>
            <a:ext cx="2975980" cy="461814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B4CD89A-945D-D2E6-A165-E439234D792D}"/>
              </a:ext>
            </a:extLst>
          </p:cNvPr>
          <p:cNvSpPr/>
          <p:nvPr/>
        </p:nvSpPr>
        <p:spPr>
          <a:xfrm>
            <a:off x="683568" y="3334854"/>
            <a:ext cx="1512168" cy="1195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Первичные хозяева – грызуны,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Случайные - </a:t>
            </a:r>
            <a:r>
              <a:rPr lang="ru-RU" sz="1200" dirty="0" err="1" smtClean="0"/>
              <a:t>нечеловекообразные</a:t>
            </a:r>
            <a:r>
              <a:rPr lang="ru-RU" sz="1200" dirty="0" smtClean="0"/>
              <a:t> </a:t>
            </a:r>
            <a:r>
              <a:rPr lang="ru-RU" sz="1200" dirty="0"/>
              <a:t>приматы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C3E6489-4D43-6073-A74A-7085AED360B0}"/>
              </a:ext>
            </a:extLst>
          </p:cNvPr>
          <p:cNvSpPr/>
          <p:nvPr/>
        </p:nvSpPr>
        <p:spPr>
          <a:xfrm>
            <a:off x="3254953" y="2967980"/>
            <a:ext cx="1219430" cy="1901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200" dirty="0"/>
              <a:t>Контакт с инфицированными животными (укусы,  царапины и др.) или их биологическими жидкостями </a:t>
            </a:r>
          </a:p>
        </p:txBody>
      </p:sp>
      <p:sp>
        <p:nvSpPr>
          <p:cNvPr id="8" name="Стрелка вправо 7">
            <a:extLst>
              <a:ext uri="{FF2B5EF4-FFF2-40B4-BE49-F238E27FC236}">
                <a16:creationId xmlns="" xmlns:a16="http://schemas.microsoft.com/office/drawing/2014/main" id="{C29FBF0D-4FB3-42B5-7F5D-2D4156CE27A5}"/>
              </a:ext>
            </a:extLst>
          </p:cNvPr>
          <p:cNvSpPr/>
          <p:nvPr/>
        </p:nvSpPr>
        <p:spPr>
          <a:xfrm>
            <a:off x="4536659" y="3367555"/>
            <a:ext cx="265176" cy="263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extLst>
              <a:ext uri="{FF2B5EF4-FFF2-40B4-BE49-F238E27FC236}">
                <a16:creationId xmlns="" xmlns:a16="http://schemas.microsoft.com/office/drawing/2014/main" id="{EFEFB2A8-F9BC-0A26-FB63-81CC2690733C}"/>
              </a:ext>
            </a:extLst>
          </p:cNvPr>
          <p:cNvSpPr/>
          <p:nvPr/>
        </p:nvSpPr>
        <p:spPr>
          <a:xfrm>
            <a:off x="2949167" y="3524491"/>
            <a:ext cx="265176" cy="263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3FB1E19-7DAA-013E-4D4D-9C9A746C6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160" y="2593393"/>
            <a:ext cx="1111883" cy="3735157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65A422AA-DE1A-754D-DA22-F059FA45DF4F}"/>
              </a:ext>
            </a:extLst>
          </p:cNvPr>
          <p:cNvSpPr txBox="1">
            <a:spLocks/>
          </p:cNvSpPr>
          <p:nvPr/>
        </p:nvSpPr>
        <p:spPr>
          <a:xfrm>
            <a:off x="1836409" y="649467"/>
            <a:ext cx="3830069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животные – человек</a:t>
            </a:r>
          </a:p>
          <a:p>
            <a:r>
              <a:rPr lang="ru-RU" sz="1400" dirty="0">
                <a:solidFill>
                  <a:srgbClr val="002060"/>
                </a:solidFill>
              </a:rPr>
              <a:t>                     (первичная трансмиссия)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ACF3BFF4-8E0F-83B7-8C9C-AF57EA63077C}"/>
              </a:ext>
            </a:extLst>
          </p:cNvPr>
          <p:cNvSpPr txBox="1">
            <a:spLocks/>
          </p:cNvSpPr>
          <p:nvPr/>
        </p:nvSpPr>
        <p:spPr>
          <a:xfrm>
            <a:off x="5728753" y="634418"/>
            <a:ext cx="3830069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человек – человек</a:t>
            </a:r>
          </a:p>
          <a:p>
            <a:r>
              <a:rPr lang="ru-RU" sz="1400" dirty="0">
                <a:solidFill>
                  <a:srgbClr val="C00000"/>
                </a:solidFill>
              </a:rPr>
              <a:t>  </a:t>
            </a:r>
            <a:r>
              <a:rPr lang="ru-RU" sz="1400" dirty="0">
                <a:solidFill>
                  <a:srgbClr val="002060"/>
                </a:solidFill>
              </a:rPr>
              <a:t>(вторичная трансмиссия –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редко)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0054ADCB-7C73-20EE-D99B-E7C1E6FD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10398" y="2694678"/>
            <a:ext cx="1111883" cy="3686649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1FD21E6-FD01-3734-2C36-DBDC40C107FA}"/>
              </a:ext>
            </a:extLst>
          </p:cNvPr>
          <p:cNvSpPr/>
          <p:nvPr/>
        </p:nvSpPr>
        <p:spPr>
          <a:xfrm>
            <a:off x="6191062" y="1763185"/>
            <a:ext cx="1635014" cy="4978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228600" indent="-228600">
              <a:buAutoNum type="arabicParenR"/>
            </a:pPr>
            <a:r>
              <a:rPr lang="ru-RU" sz="1400" b="1" dirty="0"/>
              <a:t>Воздушно-капельный путь (через крупные капли) , например , при пребывании  с больным в  радиусе менее 1,5  метра ≥3 часов</a:t>
            </a:r>
          </a:p>
          <a:p>
            <a:pPr marL="228600" indent="-228600">
              <a:buAutoNum type="arabicParenR"/>
            </a:pPr>
            <a:r>
              <a:rPr lang="ru-RU" sz="1400" b="1" dirty="0" smtClean="0"/>
              <a:t>Контактный </a:t>
            </a:r>
            <a:r>
              <a:rPr lang="ru-RU" sz="1400" b="1" dirty="0"/>
              <a:t>путь (при контакте с биологическими жидкостями, повреждениями на  кожи и слизистых, контаминированным материалом/поверхностями)</a:t>
            </a:r>
          </a:p>
          <a:p>
            <a:pPr marL="228600" indent="-228600">
              <a:buAutoNum type="arabicParenR"/>
            </a:pPr>
            <a:r>
              <a:rPr lang="ru-RU" sz="1400" b="1" dirty="0"/>
              <a:t>Вертикальный путь</a:t>
            </a:r>
          </a:p>
        </p:txBody>
      </p:sp>
      <p:sp>
        <p:nvSpPr>
          <p:cNvPr id="19" name="Стрелка вправо 18">
            <a:extLst>
              <a:ext uri="{FF2B5EF4-FFF2-40B4-BE49-F238E27FC236}">
                <a16:creationId xmlns="" xmlns:a16="http://schemas.microsoft.com/office/drawing/2014/main" id="{5D943196-5AF6-AAB1-A17D-F82763D9FCD1}"/>
              </a:ext>
            </a:extLst>
          </p:cNvPr>
          <p:cNvSpPr/>
          <p:nvPr/>
        </p:nvSpPr>
        <p:spPr>
          <a:xfrm>
            <a:off x="5918120" y="3217176"/>
            <a:ext cx="265176" cy="263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>
            <a:extLst>
              <a:ext uri="{FF2B5EF4-FFF2-40B4-BE49-F238E27FC236}">
                <a16:creationId xmlns="" xmlns:a16="http://schemas.microsoft.com/office/drawing/2014/main" id="{E971740D-F982-0259-D9E6-ADEFAF83F9CF}"/>
              </a:ext>
            </a:extLst>
          </p:cNvPr>
          <p:cNvSpPr/>
          <p:nvPr/>
        </p:nvSpPr>
        <p:spPr>
          <a:xfrm>
            <a:off x="7877810" y="3261284"/>
            <a:ext cx="265176" cy="263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0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0691" y="134493"/>
            <a:ext cx="619610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20B0604020202020204" pitchFamily="2" charset="-52"/>
              </a:rPr>
              <a:t> </a:t>
            </a:r>
            <a:r>
              <a:rPr lang="ru-RU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Стадии течения заболевания</a:t>
            </a:r>
            <a:endParaRPr spc="-1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3124200" y="6461968"/>
            <a:ext cx="28956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" dirty="0"/>
              <a:t>©WHO2021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53200" y="6449144"/>
            <a:ext cx="213360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r>
              <a:rPr spc="-25" dirty="0"/>
              <a:t>2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337AB45C-303E-620E-7817-6C52DEEB9D8C}"/>
              </a:ext>
            </a:extLst>
          </p:cNvPr>
          <p:cNvSpPr/>
          <p:nvPr/>
        </p:nvSpPr>
        <p:spPr>
          <a:xfrm>
            <a:off x="158456" y="888695"/>
            <a:ext cx="2011963" cy="10265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5-21 день</a:t>
            </a:r>
          </a:p>
          <a:p>
            <a:pPr algn="ctr"/>
            <a:endParaRPr lang="ru-RU" dirty="0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B5722ED3-BAF3-D366-1CF9-072A533DDCE0}"/>
              </a:ext>
            </a:extLst>
          </p:cNvPr>
          <p:cNvSpPr/>
          <p:nvPr/>
        </p:nvSpPr>
        <p:spPr>
          <a:xfrm>
            <a:off x="2170419" y="892898"/>
            <a:ext cx="2109020" cy="1014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1-4 день</a:t>
            </a:r>
          </a:p>
          <a:p>
            <a:pPr algn="ctr"/>
            <a:endParaRPr lang="ru-RU" dirty="0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="" xmlns:a16="http://schemas.microsoft.com/office/drawing/2014/main" id="{B4D0EF53-3CE6-7AC5-B87A-430587EA4AF9}"/>
              </a:ext>
            </a:extLst>
          </p:cNvPr>
          <p:cNvSpPr/>
          <p:nvPr/>
        </p:nvSpPr>
        <p:spPr>
          <a:xfrm>
            <a:off x="4318915" y="888695"/>
            <a:ext cx="2202699" cy="10265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2-4 недели</a:t>
            </a:r>
          </a:p>
          <a:p>
            <a:pPr algn="ctr"/>
            <a:endParaRPr lang="ru-RU" dirty="0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="" xmlns:a16="http://schemas.microsoft.com/office/drawing/2014/main" id="{FB4D78FA-5C2B-204B-A2C1-0B10CB88DDDE}"/>
              </a:ext>
            </a:extLst>
          </p:cNvPr>
          <p:cNvSpPr/>
          <p:nvPr/>
        </p:nvSpPr>
        <p:spPr>
          <a:xfrm>
            <a:off x="6547140" y="888695"/>
            <a:ext cx="2254687" cy="10190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2060"/>
              </a:solidFill>
            </a:endParaRPr>
          </a:p>
          <a:p>
            <a:pPr algn="ctr"/>
            <a:r>
              <a:rPr lang="ru-RU" dirty="0">
                <a:solidFill>
                  <a:srgbClr val="002060"/>
                </a:solidFill>
              </a:rPr>
              <a:t>От нескольких дней до нескольких недель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DD690D37-CD00-45C3-2CBF-AD8C14B99C48}"/>
              </a:ext>
            </a:extLst>
          </p:cNvPr>
          <p:cNvSpPr/>
          <p:nvPr/>
        </p:nvSpPr>
        <p:spPr>
          <a:xfrm>
            <a:off x="158456" y="1915289"/>
            <a:ext cx="2011964" cy="1446591"/>
          </a:xfrm>
          <a:prstGeom prst="roundRect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002060"/>
              </a:solidFill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I - </a:t>
            </a:r>
            <a:r>
              <a:rPr lang="ru-RU" dirty="0">
                <a:solidFill>
                  <a:srgbClr val="002060"/>
                </a:solidFill>
              </a:rPr>
              <a:t>Инкубационный период</a:t>
            </a:r>
          </a:p>
          <a:p>
            <a:pPr algn="ctr"/>
            <a:endParaRPr lang="ru-RU" sz="2000" dirty="0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21FF7628-13A9-96F8-9C15-F63606A27180}"/>
              </a:ext>
            </a:extLst>
          </p:cNvPr>
          <p:cNvSpPr/>
          <p:nvPr/>
        </p:nvSpPr>
        <p:spPr>
          <a:xfrm>
            <a:off x="4318915" y="1907790"/>
            <a:ext cx="2228224" cy="1446591"/>
          </a:xfrm>
          <a:prstGeom prst="roundRect">
            <a:avLst>
              <a:gd name="adj" fmla="val 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en-US" sz="2300" dirty="0">
                <a:solidFill>
                  <a:srgbClr val="002060"/>
                </a:solidFill>
              </a:rPr>
              <a:t>III - </a:t>
            </a:r>
            <a:r>
              <a:rPr lang="ru-RU" sz="2300" dirty="0">
                <a:solidFill>
                  <a:srgbClr val="002060"/>
                </a:solidFill>
              </a:rPr>
              <a:t>Стадия </a:t>
            </a:r>
            <a:r>
              <a:rPr lang="ru-RU" sz="2300" dirty="0" smtClean="0">
                <a:solidFill>
                  <a:srgbClr val="002060"/>
                </a:solidFill>
              </a:rPr>
              <a:t>высыпаний (манифестация)</a:t>
            </a:r>
            <a:endParaRPr lang="ru-RU" sz="2300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="" xmlns:a16="http://schemas.microsoft.com/office/drawing/2014/main" id="{0AA2D1E4-6E52-173C-CB71-A5AFB9C5D5F8}"/>
              </a:ext>
            </a:extLst>
          </p:cNvPr>
          <p:cNvSpPr/>
          <p:nvPr/>
        </p:nvSpPr>
        <p:spPr>
          <a:xfrm>
            <a:off x="6547140" y="1915289"/>
            <a:ext cx="2280213" cy="1441703"/>
          </a:xfrm>
          <a:prstGeom prst="roundRect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en-US" sz="2300" dirty="0">
                <a:solidFill>
                  <a:srgbClr val="002060"/>
                </a:solidFill>
              </a:rPr>
              <a:t>IV - </a:t>
            </a:r>
            <a:r>
              <a:rPr lang="ru-RU" sz="2300" dirty="0">
                <a:solidFill>
                  <a:srgbClr val="002060"/>
                </a:solidFill>
              </a:rPr>
              <a:t>Выздоровление</a:t>
            </a:r>
          </a:p>
          <a:p>
            <a:pPr algn="ctr"/>
            <a:endParaRPr lang="ru-RU" dirty="0"/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="" xmlns:a16="http://schemas.microsoft.com/office/drawing/2014/main" id="{EC60D84C-3330-B80C-1DE1-D43FC79C2A3C}"/>
              </a:ext>
            </a:extLst>
          </p:cNvPr>
          <p:cNvSpPr/>
          <p:nvPr/>
        </p:nvSpPr>
        <p:spPr>
          <a:xfrm>
            <a:off x="2176744" y="3349181"/>
            <a:ext cx="2102695" cy="15275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spc="-10" dirty="0" err="1">
                <a:solidFill>
                  <a:srgbClr val="333333"/>
                </a:solidFill>
                <a:latin typeface="Arial"/>
                <a:cs typeface="Arial"/>
              </a:rPr>
              <a:t>Л</a:t>
            </a:r>
            <a:r>
              <a:rPr lang="ru-RU" sz="1400" spc="-10" dirty="0" err="1" smtClean="0">
                <a:solidFill>
                  <a:srgbClr val="333333"/>
                </a:solidFill>
                <a:latin typeface="Arial"/>
                <a:cs typeface="Arial"/>
              </a:rPr>
              <a:t>имфаденопатия</a:t>
            </a:r>
            <a:r>
              <a:rPr lang="ru-RU" sz="1400" spc="-10" dirty="0">
                <a:solidFill>
                  <a:srgbClr val="333333"/>
                </a:solidFill>
                <a:latin typeface="Arial"/>
                <a:cs typeface="Arial"/>
              </a:rPr>
              <a:t>, головная боль, озноб, боль в горле, недомогание, слабость, энантема в конце периода</a:t>
            </a:r>
            <a:endParaRPr lang="ru-RU" sz="1400" dirty="0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="" xmlns:a16="http://schemas.microsoft.com/office/drawing/2014/main" id="{894245C7-6FB1-9201-5336-1C68E2B9670D}"/>
              </a:ext>
            </a:extLst>
          </p:cNvPr>
          <p:cNvSpPr/>
          <p:nvPr/>
        </p:nvSpPr>
        <p:spPr>
          <a:xfrm>
            <a:off x="2202270" y="1907790"/>
            <a:ext cx="2102695" cy="1446591"/>
          </a:xfrm>
          <a:prstGeom prst="roundRect">
            <a:avLst>
              <a:gd name="adj" fmla="val 109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en-US" sz="2300" dirty="0">
                <a:solidFill>
                  <a:srgbClr val="002060"/>
                </a:solidFill>
              </a:rPr>
              <a:t>II - </a:t>
            </a:r>
            <a:r>
              <a:rPr lang="ru-RU" sz="2300" dirty="0">
                <a:solidFill>
                  <a:srgbClr val="002060"/>
                </a:solidFill>
              </a:rPr>
              <a:t>Стадия </a:t>
            </a:r>
            <a:r>
              <a:rPr lang="ru-RU" sz="2300" dirty="0" smtClean="0">
                <a:solidFill>
                  <a:srgbClr val="002060"/>
                </a:solidFill>
              </a:rPr>
              <a:t>лихорадки (продрома)</a:t>
            </a:r>
            <a:endParaRPr lang="ru-RU" sz="2300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="" xmlns:a16="http://schemas.microsoft.com/office/drawing/2014/main" id="{DE3467F8-8206-EB2A-B35F-AFCC0BD4C1CE}"/>
              </a:ext>
            </a:extLst>
          </p:cNvPr>
          <p:cNvSpPr/>
          <p:nvPr/>
        </p:nvSpPr>
        <p:spPr>
          <a:xfrm>
            <a:off x="158456" y="3349180"/>
            <a:ext cx="2011963" cy="1527529"/>
          </a:xfrm>
          <a:prstGeom prst="roundRect">
            <a:avLst/>
          </a:prstGeom>
          <a:solidFill>
            <a:srgbClr val="EDFC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Виремия</a:t>
            </a:r>
            <a:r>
              <a:rPr lang="ru-RU" dirty="0">
                <a:solidFill>
                  <a:schemeClr val="tx1"/>
                </a:solidFill>
              </a:rPr>
              <a:t> в конце периода</a:t>
            </a: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="" xmlns:a16="http://schemas.microsoft.com/office/drawing/2014/main" id="{0F6AAC94-9134-5AAD-8401-4CD877F18BC2}"/>
              </a:ext>
            </a:extLst>
          </p:cNvPr>
          <p:cNvSpPr/>
          <p:nvPr/>
        </p:nvSpPr>
        <p:spPr>
          <a:xfrm>
            <a:off x="4303928" y="3365482"/>
            <a:ext cx="2217686" cy="1511228"/>
          </a:xfrm>
          <a:prstGeom prst="roundRect">
            <a:avLst/>
          </a:prstGeom>
          <a:solidFill>
            <a:srgbClr val="FE50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7465">
              <a:buClr>
                <a:srgbClr val="D76321"/>
              </a:buClr>
              <a:tabLst>
                <a:tab pos="241300" algn="l"/>
              </a:tabLst>
            </a:pPr>
            <a:r>
              <a:rPr lang="ru-RU" sz="1400" dirty="0" smtClean="0">
                <a:solidFill>
                  <a:srgbClr val="333333"/>
                </a:solidFill>
                <a:latin typeface="Arial"/>
                <a:cs typeface="Arial"/>
              </a:rPr>
              <a:t>Вирус </a:t>
            </a:r>
            <a:r>
              <a:rPr lang="ru-RU" sz="1400" dirty="0">
                <a:solidFill>
                  <a:srgbClr val="333333"/>
                </a:solidFill>
                <a:latin typeface="Arial"/>
                <a:cs typeface="Arial"/>
              </a:rPr>
              <a:t>присутствует в пораженной коже</a:t>
            </a:r>
          </a:p>
          <a:p>
            <a:pPr marR="37465">
              <a:buClr>
                <a:srgbClr val="D76321"/>
              </a:buClr>
              <a:tabLst>
                <a:tab pos="241300" algn="l"/>
              </a:tabLst>
            </a:pPr>
            <a:r>
              <a:rPr lang="ru-RU" sz="1400" dirty="0">
                <a:solidFill>
                  <a:srgbClr val="333333"/>
                </a:solidFill>
                <a:latin typeface="Arial"/>
                <a:cs typeface="Arial"/>
              </a:rPr>
              <a:t>АТ  определяются в </a:t>
            </a:r>
            <a:r>
              <a:rPr lang="ru-RU" sz="1400" dirty="0" err="1">
                <a:solidFill>
                  <a:srgbClr val="333333"/>
                </a:solidFill>
                <a:latin typeface="Arial"/>
                <a:cs typeface="Arial"/>
              </a:rPr>
              <a:t>диагностически</a:t>
            </a:r>
            <a:r>
              <a:rPr lang="ru-RU" sz="1400" dirty="0">
                <a:solidFill>
                  <a:srgbClr val="333333"/>
                </a:solidFill>
                <a:latin typeface="Arial"/>
                <a:cs typeface="Arial"/>
              </a:rPr>
              <a:t>-значимом </a:t>
            </a:r>
            <a:r>
              <a:rPr lang="ru-RU" sz="1400" dirty="0" smtClean="0">
                <a:solidFill>
                  <a:srgbClr val="333333"/>
                </a:solidFill>
                <a:latin typeface="Arial"/>
                <a:cs typeface="Arial"/>
              </a:rPr>
              <a:t>титре</a:t>
            </a:r>
            <a:endParaRPr lang="ru-RU" sz="1400" dirty="0">
              <a:latin typeface="Arial"/>
              <a:cs typeface="Arial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="" xmlns:a16="http://schemas.microsoft.com/office/drawing/2014/main" id="{A1CF0127-0F34-97FA-EA0A-50F4956369E8}"/>
              </a:ext>
            </a:extLst>
          </p:cNvPr>
          <p:cNvSpPr/>
          <p:nvPr/>
        </p:nvSpPr>
        <p:spPr>
          <a:xfrm>
            <a:off x="6521615" y="3361880"/>
            <a:ext cx="2280212" cy="151483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1300" marR="37465" indent="-228600">
              <a:buClr>
                <a:srgbClr val="D76321"/>
              </a:buClr>
              <a:buFont typeface="Arial Unicode MS"/>
              <a:buChar char="▪"/>
              <a:tabLst>
                <a:tab pos="241300" algn="l"/>
              </a:tabLst>
            </a:pPr>
            <a:endParaRPr lang="ru-RU" sz="1600" dirty="0">
              <a:solidFill>
                <a:srgbClr val="333333"/>
              </a:solidFill>
              <a:latin typeface="Arial"/>
              <a:cs typeface="Arial"/>
            </a:endParaRPr>
          </a:p>
          <a:p>
            <a:pPr marL="12700" marR="37465" algn="ctr">
              <a:buClr>
                <a:srgbClr val="D76321"/>
              </a:buClr>
              <a:tabLst>
                <a:tab pos="241300" algn="l"/>
              </a:tabLst>
            </a:pPr>
            <a:r>
              <a:rPr lang="ru-RU" sz="1600" dirty="0">
                <a:solidFill>
                  <a:srgbClr val="333333"/>
                </a:solidFill>
                <a:latin typeface="Arial"/>
                <a:cs typeface="Arial"/>
              </a:rPr>
              <a:t>Могут быть осложнения и отдаленные последствия</a:t>
            </a:r>
            <a:endParaRPr lang="ru-RU" sz="1600" dirty="0">
              <a:latin typeface="Arial"/>
              <a:cs typeface="Arial"/>
            </a:endParaRPr>
          </a:p>
          <a:p>
            <a:endParaRPr lang="ru-RU" sz="1600" dirty="0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="" xmlns:a16="http://schemas.microsoft.com/office/drawing/2014/main" id="{467EBF1E-C1E4-B355-D4A9-749C1D1193D6}"/>
              </a:ext>
            </a:extLst>
          </p:cNvPr>
          <p:cNvSpPr/>
          <p:nvPr/>
        </p:nvSpPr>
        <p:spPr>
          <a:xfrm>
            <a:off x="158457" y="4876710"/>
            <a:ext cx="2011962" cy="1720640"/>
          </a:xfrm>
          <a:prstGeom prst="roundRect">
            <a:avLst>
              <a:gd name="adj" fmla="val 1721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Диагности-ческие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тесты не применимы</a:t>
            </a:r>
          </a:p>
          <a:p>
            <a:pPr algn="ctr"/>
            <a:endParaRPr lang="ru-RU" dirty="0"/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="" xmlns:a16="http://schemas.microsoft.com/office/drawing/2014/main" id="{917D5DC3-6BC9-493C-C13E-B188DF56280E}"/>
              </a:ext>
            </a:extLst>
          </p:cNvPr>
          <p:cNvSpPr/>
          <p:nvPr/>
        </p:nvSpPr>
        <p:spPr>
          <a:xfrm>
            <a:off x="2202271" y="4852659"/>
            <a:ext cx="2077168" cy="17446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>
                <a:solidFill>
                  <a:srgbClr val="002060"/>
                </a:solidFill>
              </a:rPr>
              <a:t>Мазок из ротоглотки и носоглотки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-</a:t>
            </a:r>
            <a:r>
              <a:rPr lang="ru-RU" dirty="0" smtClean="0">
                <a:solidFill>
                  <a:srgbClr val="002060"/>
                </a:solidFill>
              </a:rPr>
              <a:t> ПЦР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="" xmlns:a16="http://schemas.microsoft.com/office/drawing/2014/main" id="{8881489A-2987-CA14-5028-3DD04A2FF255}"/>
              </a:ext>
            </a:extLst>
          </p:cNvPr>
          <p:cNvSpPr/>
          <p:nvPr/>
        </p:nvSpPr>
        <p:spPr>
          <a:xfrm>
            <a:off x="4304965" y="4892468"/>
            <a:ext cx="2242174" cy="170488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Биоматериал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из поврежденных участков кожи:</a:t>
            </a:r>
          </a:p>
          <a:p>
            <a:r>
              <a:rPr lang="ru-RU" dirty="0">
                <a:solidFill>
                  <a:srgbClr val="002060"/>
                </a:solidFill>
              </a:rPr>
              <a:t>-ПЦР</a:t>
            </a:r>
          </a:p>
          <a:p>
            <a:r>
              <a:rPr lang="ru-RU" dirty="0">
                <a:solidFill>
                  <a:srgbClr val="002060"/>
                </a:solidFill>
              </a:rPr>
              <a:t>-определение </a:t>
            </a:r>
            <a:r>
              <a:rPr lang="ru-RU" dirty="0" smtClean="0">
                <a:solidFill>
                  <a:srgbClr val="002060"/>
                </a:solidFill>
              </a:rPr>
              <a:t>антигенов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="" xmlns:a16="http://schemas.microsoft.com/office/drawing/2014/main" id="{CD297BC9-FB2E-11E2-6697-F65E20C730A8}"/>
              </a:ext>
            </a:extLst>
          </p:cNvPr>
          <p:cNvSpPr/>
          <p:nvPr/>
        </p:nvSpPr>
        <p:spPr>
          <a:xfrm>
            <a:off x="6547140" y="4892468"/>
            <a:ext cx="2254687" cy="17048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Сыворотка крови:</a:t>
            </a:r>
          </a:p>
          <a:p>
            <a:r>
              <a:rPr lang="ru-RU" dirty="0">
                <a:solidFill>
                  <a:srgbClr val="002060"/>
                </a:solidFill>
              </a:rPr>
              <a:t>Обнаружение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специфических антител </a:t>
            </a:r>
            <a:r>
              <a:rPr lang="en-US" dirty="0">
                <a:solidFill>
                  <a:srgbClr val="002060"/>
                </a:solidFill>
              </a:rPr>
              <a:t>IgM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5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376A1D-8664-D141-B3C7-CB5CA86F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9" y="100361"/>
            <a:ext cx="5243397" cy="82821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Клиническая картина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0F0FB5-1F32-BE54-36A4-034F42940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764704"/>
            <a:ext cx="9144000" cy="594928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Иногда </a:t>
            </a:r>
            <a:r>
              <a:rPr lang="ru-RU" sz="2000" dirty="0">
                <a:solidFill>
                  <a:srgbClr val="002060"/>
                </a:solidFill>
              </a:rPr>
              <a:t>протекает бессимптомно (подтверждение только при  </a:t>
            </a:r>
            <a:r>
              <a:rPr lang="ru-RU" sz="2000" dirty="0" err="1">
                <a:solidFill>
                  <a:srgbClr val="002060"/>
                </a:solidFill>
              </a:rPr>
              <a:t>сероэпидемиологическом</a:t>
            </a:r>
            <a:r>
              <a:rPr lang="ru-RU" sz="2000" dirty="0">
                <a:solidFill>
                  <a:srgbClr val="002060"/>
                </a:solidFill>
              </a:rPr>
              <a:t> исследовании</a:t>
            </a:r>
            <a:r>
              <a:rPr lang="en-US" sz="2000" dirty="0">
                <a:solidFill>
                  <a:srgbClr val="002060"/>
                </a:solidFill>
              </a:rPr>
              <a:t>).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У некоторых больных появляется только </a:t>
            </a:r>
            <a:r>
              <a:rPr lang="ru-RU" sz="2000" dirty="0">
                <a:solidFill>
                  <a:srgbClr val="FF0000"/>
                </a:solidFill>
              </a:rPr>
              <a:t>локальная сыпь на руках</a:t>
            </a:r>
            <a:r>
              <a:rPr lang="ru-RU" sz="2000" dirty="0">
                <a:solidFill>
                  <a:srgbClr val="002060"/>
                </a:solidFill>
              </a:rPr>
              <a:t>, связанная с непосредственным контактом с зараженным животным, и отсутствует лихорадка.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У лиц с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 развернутыми клиническими проявлениями  развивается </a:t>
            </a:r>
            <a:r>
              <a:rPr lang="ru-RU" sz="2000" dirty="0">
                <a:solidFill>
                  <a:srgbClr val="FF0000"/>
                </a:solidFill>
              </a:rPr>
              <a:t>лихорадка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>
                <a:solidFill>
                  <a:srgbClr val="FF0000"/>
                </a:solidFill>
              </a:rPr>
              <a:t>озноб, миалгии, с характерной сыпью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Заболевание обычно начинается  с лихорадки с последующим появлением сыпи на 3-4 день болезни. Средняя продолжительность лихорадки короче, чем период появления сыпи (на 3-5 дней). 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Сыпи начинается на лице и  туловище, а затем распространяется </a:t>
            </a:r>
            <a:r>
              <a:rPr lang="ru-RU" sz="2000" dirty="0">
                <a:solidFill>
                  <a:srgbClr val="FF0000"/>
                </a:solidFill>
              </a:rPr>
              <a:t>центробежно </a:t>
            </a:r>
            <a:r>
              <a:rPr lang="ru-RU" sz="2000" dirty="0">
                <a:solidFill>
                  <a:srgbClr val="002060"/>
                </a:solidFill>
              </a:rPr>
              <a:t>на конечности, поражая ладони и </a:t>
            </a:r>
            <a:r>
              <a:rPr lang="ru-RU" sz="2000" dirty="0" smtClean="0">
                <a:solidFill>
                  <a:srgbClr val="002060"/>
                </a:solidFill>
              </a:rPr>
              <a:t> подошвы стоп.</a:t>
            </a:r>
            <a:r>
              <a:rPr lang="ru-RU" sz="2000" dirty="0">
                <a:solidFill>
                  <a:srgbClr val="002060"/>
                </a:solidFill>
              </a:rPr>
              <a:t> 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Может быть поражение слизистых оболочек от 0,5 до 1 см. в диаметре (</a:t>
            </a:r>
            <a:r>
              <a:rPr lang="ru-RU" sz="2000" dirty="0">
                <a:solidFill>
                  <a:srgbClr val="FF0000"/>
                </a:solidFill>
              </a:rPr>
              <a:t>энантема</a:t>
            </a:r>
            <a:r>
              <a:rPr lang="ru-RU" sz="2000" dirty="0">
                <a:solidFill>
                  <a:srgbClr val="002060"/>
                </a:solidFill>
              </a:rPr>
              <a:t>)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Сыпь обычно начинается в виде пятен и папул; затем  прогрессирует в течение двух-четырех недель до везикул, пустул, сопровождаемых вдавлением в центре в виде пупка , элементы сыпи в последующем  покрываются корочкой.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В некоторых случаях отмечается развитие бронхопневмонии </a:t>
            </a:r>
          </a:p>
        </p:txBody>
      </p:sp>
    </p:spTree>
    <p:extLst>
      <p:ext uri="{BB962C8B-B14F-4D97-AF65-F5344CB8AC3E}">
        <p14:creationId xmlns:p14="http://schemas.microsoft.com/office/powerpoint/2010/main" val="403388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727" y="39725"/>
            <a:ext cx="856621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8980" algn="ctr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стадия течения болезни</a:t>
            </a:r>
            <a:r>
              <a:rPr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sz="2800" spc="-2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2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spc="-2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spc="-2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разновидность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сыпи (сыпь мономорфна)</a:t>
            </a:r>
            <a:endParaRPr sz="2800" spc="-1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729" y="1176350"/>
            <a:ext cx="13661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10" dirty="0">
                <a:solidFill>
                  <a:srgbClr val="333333"/>
                </a:solidFill>
                <a:latin typeface="Arial"/>
                <a:cs typeface="Arial"/>
              </a:rPr>
              <a:t>Макула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6528" y="1176349"/>
            <a:ext cx="540293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88235" algn="l"/>
                <a:tab pos="4853940" algn="l"/>
              </a:tabLst>
            </a:pPr>
            <a:r>
              <a:rPr lang="ru-RU" sz="2800" b="1" spc="-10" dirty="0" smtClean="0">
                <a:solidFill>
                  <a:srgbClr val="333333"/>
                </a:solidFill>
                <a:latin typeface="Arial"/>
                <a:cs typeface="Arial"/>
              </a:rPr>
              <a:t>  Папула     Везикула   Пустула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71207" y="1176349"/>
            <a:ext cx="161589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10" dirty="0">
                <a:solidFill>
                  <a:srgbClr val="333333"/>
                </a:solidFill>
                <a:latin typeface="Arial"/>
                <a:cs typeface="Arial"/>
              </a:rPr>
              <a:t>Корочка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8168" y="1777388"/>
            <a:ext cx="1649037" cy="153877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3257" y="1775806"/>
            <a:ext cx="1647915" cy="153733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2803" y="1763614"/>
            <a:ext cx="1647915" cy="153733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728" y="1772816"/>
            <a:ext cx="1644800" cy="153877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38060" y="1775806"/>
            <a:ext cx="1649037" cy="153733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79675" y="3463034"/>
            <a:ext cx="1391031" cy="211836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05606" y="3461511"/>
            <a:ext cx="1589913" cy="211988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7461" y="3507230"/>
            <a:ext cx="1315593" cy="207416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71207" y="3463034"/>
            <a:ext cx="1609344" cy="211836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08701" y="3461511"/>
            <a:ext cx="1485900" cy="2119883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sldNum" sz="quarter" idx="4294967295"/>
          </p:nvPr>
        </p:nvSpPr>
        <p:spPr>
          <a:xfrm>
            <a:off x="8864441" y="6559274"/>
            <a:ext cx="20193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lang="ru-RU" spc="-25" smtClean="0"/>
              <a:pPr marL="38100">
                <a:lnSpc>
                  <a:spcPts val="1435"/>
                </a:lnSpc>
              </a:pPr>
              <a:t>5</a:t>
            </a:fld>
            <a:endParaRPr spc="-25" dirty="0"/>
          </a:p>
        </p:txBody>
      </p:sp>
      <p:sp>
        <p:nvSpPr>
          <p:cNvPr id="26" name="object 4"/>
          <p:cNvSpPr txBox="1"/>
          <p:nvPr/>
        </p:nvSpPr>
        <p:spPr>
          <a:xfrm>
            <a:off x="154294" y="6021289"/>
            <a:ext cx="13661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10" dirty="0" smtClean="0">
                <a:solidFill>
                  <a:srgbClr val="333333"/>
                </a:solidFill>
                <a:latin typeface="Arial"/>
                <a:cs typeface="Arial"/>
              </a:rPr>
              <a:t>1–2 дн</a:t>
            </a:r>
            <a:r>
              <a:rPr lang="ru-RU" sz="2800" b="1" spc="-10" dirty="0">
                <a:solidFill>
                  <a:srgbClr val="333333"/>
                </a:solidFill>
                <a:latin typeface="Arial"/>
                <a:cs typeface="Arial"/>
              </a:rPr>
              <a:t>я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7" name="object 5"/>
          <p:cNvSpPr txBox="1"/>
          <p:nvPr/>
        </p:nvSpPr>
        <p:spPr>
          <a:xfrm>
            <a:off x="1799093" y="6021288"/>
            <a:ext cx="540293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88235" algn="l"/>
                <a:tab pos="4853940" algn="l"/>
              </a:tabLst>
            </a:pPr>
            <a:r>
              <a:rPr lang="ru-RU" sz="2800" b="1" spc="-10" dirty="0" smtClean="0">
                <a:solidFill>
                  <a:srgbClr val="333333"/>
                </a:solidFill>
                <a:latin typeface="Arial"/>
                <a:cs typeface="Arial"/>
              </a:rPr>
              <a:t>  1-2 дня     1-2 дня       5-7 дней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8" name="object 6"/>
          <p:cNvSpPr txBox="1"/>
          <p:nvPr/>
        </p:nvSpPr>
        <p:spPr>
          <a:xfrm>
            <a:off x="7423772" y="6021288"/>
            <a:ext cx="172022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10" dirty="0" smtClean="0">
                <a:solidFill>
                  <a:srgbClr val="333333"/>
                </a:solidFill>
                <a:latin typeface="Arial"/>
                <a:cs typeface="Arial"/>
              </a:rPr>
              <a:t>7-14 дней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612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8452" y="116632"/>
            <a:ext cx="695054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dirty="0" smtClean="0">
                <a:solidFill>
                  <a:srgbClr val="002060"/>
                </a:solidFill>
              </a:rPr>
              <a:t>Дифференциальная диагностика</a:t>
            </a:r>
            <a:endParaRPr sz="3600" b="1" dirty="0">
              <a:solidFill>
                <a:srgbClr val="002060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7" y="920579"/>
            <a:ext cx="9087263" cy="55014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object 5"/>
          <p:cNvSpPr txBox="1"/>
          <p:nvPr/>
        </p:nvSpPr>
        <p:spPr>
          <a:xfrm>
            <a:off x="2662047" y="2584704"/>
            <a:ext cx="2001679" cy="927177"/>
          </a:xfrm>
          <a:prstGeom prst="rect">
            <a:avLst/>
          </a:prstGeom>
          <a:solidFill>
            <a:srgbClr val="E9DBFF"/>
          </a:solidFill>
        </p:spPr>
        <p:txBody>
          <a:bodyPr vert="horz" wrap="square" lIns="0" tIns="3810" rIns="0" bIns="0" rtlCol="0">
            <a:spAutoFit/>
          </a:bodyPr>
          <a:lstStyle/>
          <a:p>
            <a:pPr marL="71755" marR="160655">
              <a:lnSpc>
                <a:spcPts val="2400"/>
              </a:lnSpc>
              <a:spcBef>
                <a:spcPts val="30"/>
              </a:spcBef>
            </a:pPr>
            <a:r>
              <a:rPr sz="2000" dirty="0">
                <a:latin typeface="Arial"/>
                <a:cs typeface="Arial"/>
              </a:rPr>
              <a:t>Lesions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often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one </a:t>
            </a:r>
            <a:r>
              <a:rPr sz="2000" dirty="0">
                <a:latin typeface="Arial"/>
                <a:cs typeface="Arial"/>
              </a:rPr>
              <a:t>stage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development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8864441" y="6559274"/>
            <a:ext cx="20193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lang="ru-RU" spc="-25" smtClean="0"/>
              <a:pPr marL="38100">
                <a:lnSpc>
                  <a:spcPts val="1435"/>
                </a:lnSpc>
              </a:pPr>
              <a:t>6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4294967295"/>
          </p:nvPr>
        </p:nvSpPr>
        <p:spPr>
          <a:xfrm>
            <a:off x="4297489" y="6582255"/>
            <a:ext cx="55006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lang="en" spc="-10"/>
              <a:t>©WHO2021</a:t>
            </a:r>
            <a:endParaRPr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4782312" y="2612135"/>
            <a:ext cx="2025491" cy="849592"/>
          </a:xfrm>
          <a:prstGeom prst="rect">
            <a:avLst/>
          </a:prstGeom>
          <a:solidFill>
            <a:srgbClr val="BBD2F8"/>
          </a:solidFill>
        </p:spPr>
        <p:txBody>
          <a:bodyPr vert="horz" wrap="square" lIns="0" tIns="3175" rIns="0" bIns="0" rtlCol="0">
            <a:spAutoFit/>
          </a:bodyPr>
          <a:lstStyle/>
          <a:p>
            <a:pPr marL="92075" marR="149860">
              <a:lnSpc>
                <a:spcPts val="2160"/>
              </a:lnSpc>
              <a:spcBef>
                <a:spcPts val="25"/>
              </a:spcBef>
            </a:pPr>
            <a:r>
              <a:rPr sz="1800" dirty="0">
                <a:latin typeface="Arial"/>
                <a:cs typeface="Arial"/>
              </a:rPr>
              <a:t>Lesions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often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multiple </a:t>
            </a:r>
            <a:r>
              <a:rPr sz="1800" dirty="0">
                <a:latin typeface="Arial"/>
                <a:cs typeface="Arial"/>
              </a:rPr>
              <a:t>stages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development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26581" y="2612135"/>
            <a:ext cx="2025491" cy="849592"/>
          </a:xfrm>
          <a:prstGeom prst="rect">
            <a:avLst/>
          </a:prstGeom>
          <a:solidFill>
            <a:srgbClr val="E9DBFF"/>
          </a:solidFill>
        </p:spPr>
        <p:txBody>
          <a:bodyPr vert="horz" wrap="square" lIns="0" tIns="3175" rIns="0" bIns="0" rtlCol="0">
            <a:spAutoFit/>
          </a:bodyPr>
          <a:lstStyle/>
          <a:p>
            <a:pPr marL="92075" marR="149860">
              <a:lnSpc>
                <a:spcPts val="2160"/>
              </a:lnSpc>
              <a:spcBef>
                <a:spcPts val="25"/>
              </a:spcBef>
            </a:pPr>
            <a:r>
              <a:rPr sz="1800" dirty="0">
                <a:latin typeface="Arial"/>
                <a:cs typeface="Arial"/>
              </a:rPr>
              <a:t>Lesions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often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multiple </a:t>
            </a:r>
            <a:r>
              <a:rPr sz="1800" dirty="0">
                <a:latin typeface="Arial"/>
                <a:cs typeface="Arial"/>
              </a:rPr>
              <a:t>stages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development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F00DE20-2512-6280-5AF7-2DC9007FDA56}"/>
              </a:ext>
            </a:extLst>
          </p:cNvPr>
          <p:cNvSpPr/>
          <p:nvPr/>
        </p:nvSpPr>
        <p:spPr>
          <a:xfrm>
            <a:off x="2652232" y="1270000"/>
            <a:ext cx="2120264" cy="40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Оспа обезьян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8C35497-A4C8-EBC3-771D-B8EFCA37682E}"/>
              </a:ext>
            </a:extLst>
          </p:cNvPr>
          <p:cNvSpPr/>
          <p:nvPr/>
        </p:nvSpPr>
        <p:spPr>
          <a:xfrm>
            <a:off x="4780024" y="1270000"/>
            <a:ext cx="2101112" cy="40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Ветряная оспа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9586521-5DE4-002B-EFF5-EF21347427EB}"/>
              </a:ext>
            </a:extLst>
          </p:cNvPr>
          <p:cNvSpPr/>
          <p:nvPr/>
        </p:nvSpPr>
        <p:spPr>
          <a:xfrm>
            <a:off x="7091191" y="1270000"/>
            <a:ext cx="1823228" cy="40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Корь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5816836-99D7-8306-85DC-9978839AAABC}"/>
              </a:ext>
            </a:extLst>
          </p:cNvPr>
          <p:cNvSpPr/>
          <p:nvPr/>
        </p:nvSpPr>
        <p:spPr>
          <a:xfrm>
            <a:off x="747617" y="1917700"/>
            <a:ext cx="1812703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Лихорадка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9B186DB-E88A-C15B-D8B2-C91589A52764}"/>
              </a:ext>
            </a:extLst>
          </p:cNvPr>
          <p:cNvSpPr/>
          <p:nvPr/>
        </p:nvSpPr>
        <p:spPr>
          <a:xfrm>
            <a:off x="747617" y="2544376"/>
            <a:ext cx="1795654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Появление сыпи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2003B72-A7ED-9E64-A4C8-17267C9BC2CA}"/>
              </a:ext>
            </a:extLst>
          </p:cNvPr>
          <p:cNvSpPr/>
          <p:nvPr/>
        </p:nvSpPr>
        <p:spPr>
          <a:xfrm>
            <a:off x="747617" y="3077776"/>
            <a:ext cx="1795653" cy="849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Развитие  элементов сыпи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0EC960F-B4FA-A364-09A0-D8E0331176B1}"/>
              </a:ext>
            </a:extLst>
          </p:cNvPr>
          <p:cNvSpPr/>
          <p:nvPr/>
        </p:nvSpPr>
        <p:spPr>
          <a:xfrm>
            <a:off x="747617" y="3937815"/>
            <a:ext cx="1795653" cy="10919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Распространение сыпи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6C6B780-C758-BC63-8F6B-F2EE3D43A1CA}"/>
              </a:ext>
            </a:extLst>
          </p:cNvPr>
          <p:cNvSpPr/>
          <p:nvPr/>
        </p:nvSpPr>
        <p:spPr>
          <a:xfrm>
            <a:off x="747616" y="5124587"/>
            <a:ext cx="1812704" cy="6066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Лимфаденопатия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876EB437-4F33-2C72-5F4E-8C4F5F06FA94}"/>
              </a:ext>
            </a:extLst>
          </p:cNvPr>
          <p:cNvSpPr/>
          <p:nvPr/>
        </p:nvSpPr>
        <p:spPr>
          <a:xfrm>
            <a:off x="747616" y="5787790"/>
            <a:ext cx="1812704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Летальность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70D54605-7875-D82B-85F4-095177F4266F}"/>
              </a:ext>
            </a:extLst>
          </p:cNvPr>
          <p:cNvSpPr/>
          <p:nvPr/>
        </p:nvSpPr>
        <p:spPr>
          <a:xfrm rot="16200000">
            <a:off x="-1722596" y="3832225"/>
            <a:ext cx="4229100" cy="400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Симптомы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05DBD278-4F2D-4B91-0B63-A5348B6D6B15}"/>
              </a:ext>
            </a:extLst>
          </p:cNvPr>
          <p:cNvSpPr/>
          <p:nvPr/>
        </p:nvSpPr>
        <p:spPr>
          <a:xfrm>
            <a:off x="2662047" y="1862278"/>
            <a:ext cx="2120264" cy="588822"/>
          </a:xfrm>
          <a:prstGeom prst="rect">
            <a:avLst/>
          </a:prstGeom>
          <a:solidFill>
            <a:srgbClr val="C4A1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За 1-3 дня до сыпи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B49B8AB-D63A-6148-560B-903E40AA6EA3}"/>
              </a:ext>
            </a:extLst>
          </p:cNvPr>
          <p:cNvSpPr/>
          <p:nvPr/>
        </p:nvSpPr>
        <p:spPr>
          <a:xfrm>
            <a:off x="2662047" y="2451100"/>
            <a:ext cx="2120264" cy="764458"/>
          </a:xfrm>
          <a:prstGeom prst="rect">
            <a:avLst/>
          </a:prstGeom>
          <a:solidFill>
            <a:srgbClr val="C4A1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Элементы сыпи на одной стадии развития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CD4A9DFD-6D7A-C47D-7C92-70F614BC67B2}"/>
              </a:ext>
            </a:extLst>
          </p:cNvPr>
          <p:cNvSpPr/>
          <p:nvPr/>
        </p:nvSpPr>
        <p:spPr>
          <a:xfrm>
            <a:off x="2662046" y="3248702"/>
            <a:ext cx="2120264" cy="678684"/>
          </a:xfrm>
          <a:prstGeom prst="rect">
            <a:avLst/>
          </a:prstGeom>
          <a:solidFill>
            <a:srgbClr val="C4A1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Медленно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C6B5102A-8A8C-5A44-03E1-5D3372F01577}"/>
              </a:ext>
            </a:extLst>
          </p:cNvPr>
          <p:cNvSpPr/>
          <p:nvPr/>
        </p:nvSpPr>
        <p:spPr>
          <a:xfrm>
            <a:off x="2652232" y="3941135"/>
            <a:ext cx="2120264" cy="1091649"/>
          </a:xfrm>
          <a:prstGeom prst="rect">
            <a:avLst/>
          </a:prstGeom>
          <a:solidFill>
            <a:srgbClr val="C4A1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Более сконцентрирована на лице, есть на ладонях и подошвах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A4A2579-487B-B893-754C-60BEE22F26D5}"/>
              </a:ext>
            </a:extLst>
          </p:cNvPr>
          <p:cNvSpPr/>
          <p:nvPr/>
        </p:nvSpPr>
        <p:spPr>
          <a:xfrm>
            <a:off x="2662045" y="5071647"/>
            <a:ext cx="2120264" cy="659556"/>
          </a:xfrm>
          <a:prstGeom prst="rect">
            <a:avLst/>
          </a:prstGeom>
          <a:solidFill>
            <a:srgbClr val="C4A1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Есть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3BE3C3C8-9F5E-848C-0BD0-C066DCBD0E02}"/>
              </a:ext>
            </a:extLst>
          </p:cNvPr>
          <p:cNvSpPr/>
          <p:nvPr/>
        </p:nvSpPr>
        <p:spPr>
          <a:xfrm>
            <a:off x="2662045" y="5770068"/>
            <a:ext cx="2120264" cy="586341"/>
          </a:xfrm>
          <a:prstGeom prst="rect">
            <a:avLst/>
          </a:prstGeom>
          <a:solidFill>
            <a:srgbClr val="C4A1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До 10</a:t>
            </a:r>
            <a:r>
              <a:rPr lang="en-US" sz="1600" b="1" dirty="0">
                <a:solidFill>
                  <a:srgbClr val="002060"/>
                </a:solidFill>
              </a:rPr>
              <a:t>%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FE3BF989-8024-BF32-35C0-751B4C28DE7C}"/>
              </a:ext>
            </a:extLst>
          </p:cNvPr>
          <p:cNvSpPr/>
          <p:nvPr/>
        </p:nvSpPr>
        <p:spPr>
          <a:xfrm>
            <a:off x="6903078" y="5787509"/>
            <a:ext cx="2221396" cy="6344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Очень варьирует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45382920-2231-DC6A-F79F-B2379EF0B8A0}"/>
              </a:ext>
            </a:extLst>
          </p:cNvPr>
          <p:cNvSpPr/>
          <p:nvPr/>
        </p:nvSpPr>
        <p:spPr>
          <a:xfrm>
            <a:off x="6903078" y="5047224"/>
            <a:ext cx="2240923" cy="7228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Очень редко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D2C348FE-5010-D286-5167-C8C1637FE118}"/>
              </a:ext>
            </a:extLst>
          </p:cNvPr>
          <p:cNvSpPr/>
          <p:nvPr/>
        </p:nvSpPr>
        <p:spPr>
          <a:xfrm>
            <a:off x="6900663" y="3248703"/>
            <a:ext cx="2243337" cy="6632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Быстро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7970DA84-5CB1-A4D5-A376-DBD88F4C0592}"/>
              </a:ext>
            </a:extLst>
          </p:cNvPr>
          <p:cNvSpPr/>
          <p:nvPr/>
        </p:nvSpPr>
        <p:spPr>
          <a:xfrm>
            <a:off x="6900664" y="3907288"/>
            <a:ext cx="2243337" cy="11224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Начинается на лице, имеет нисходящий характер, может распространяться на конечности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46AF212C-34F6-71FC-538F-D14AE2EE5500}"/>
              </a:ext>
            </a:extLst>
          </p:cNvPr>
          <p:cNvSpPr/>
          <p:nvPr/>
        </p:nvSpPr>
        <p:spPr>
          <a:xfrm>
            <a:off x="6900663" y="2523589"/>
            <a:ext cx="2243338" cy="7251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Элементы часто на разных стадиях развития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51433B2D-1934-51D4-2429-1454EE9C2167}"/>
              </a:ext>
            </a:extLst>
          </p:cNvPr>
          <p:cNvSpPr/>
          <p:nvPr/>
        </p:nvSpPr>
        <p:spPr>
          <a:xfrm>
            <a:off x="6881136" y="1849754"/>
            <a:ext cx="2243338" cy="6580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За 3-5 дней до сыпи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500AFE9D-CE4C-C86D-778C-C25A44F54118}"/>
              </a:ext>
            </a:extLst>
          </p:cNvPr>
          <p:cNvSpPr/>
          <p:nvPr/>
        </p:nvSpPr>
        <p:spPr>
          <a:xfrm>
            <a:off x="4784787" y="1887172"/>
            <a:ext cx="2115876" cy="597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За 1-2 дня до сыпи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09C73700-3FC9-4A13-BDF7-E91E0A537E2F}"/>
              </a:ext>
            </a:extLst>
          </p:cNvPr>
          <p:cNvSpPr/>
          <p:nvPr/>
        </p:nvSpPr>
        <p:spPr>
          <a:xfrm>
            <a:off x="4782309" y="2453899"/>
            <a:ext cx="2118355" cy="7165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Элементы на разных стадиях развития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CD0A7294-43E8-212B-6327-57240A59E8E5}"/>
              </a:ext>
            </a:extLst>
          </p:cNvPr>
          <p:cNvSpPr/>
          <p:nvPr/>
        </p:nvSpPr>
        <p:spPr>
          <a:xfrm>
            <a:off x="4780399" y="3206661"/>
            <a:ext cx="2120264" cy="7006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Быстро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146E4D52-88CE-7195-AAF2-6E22C31EF337}"/>
              </a:ext>
            </a:extLst>
          </p:cNvPr>
          <p:cNvSpPr/>
          <p:nvPr/>
        </p:nvSpPr>
        <p:spPr>
          <a:xfrm>
            <a:off x="4772496" y="3907288"/>
            <a:ext cx="2132866" cy="11399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Более сконцентрирована на туловище, отсутствует на ладонях и подошвах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89654A16-E0AD-63A1-36AC-13E9BA91A2C3}"/>
              </a:ext>
            </a:extLst>
          </p:cNvPr>
          <p:cNvSpPr/>
          <p:nvPr/>
        </p:nvSpPr>
        <p:spPr>
          <a:xfrm>
            <a:off x="4780024" y="5071647"/>
            <a:ext cx="2101835" cy="6984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Отсутствует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06FD9D31-F40E-0365-48E0-F89FAE7B5795}"/>
              </a:ext>
            </a:extLst>
          </p:cNvPr>
          <p:cNvSpPr/>
          <p:nvPr/>
        </p:nvSpPr>
        <p:spPr>
          <a:xfrm>
            <a:off x="4801243" y="5778431"/>
            <a:ext cx="2101835" cy="647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Редко</a:t>
            </a:r>
          </a:p>
        </p:txBody>
      </p:sp>
    </p:spTree>
    <p:extLst>
      <p:ext uri="{BB962C8B-B14F-4D97-AF65-F5344CB8AC3E}">
        <p14:creationId xmlns:p14="http://schemas.microsoft.com/office/powerpoint/2010/main" val="2950673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1990</TotalTime>
  <Words>430</Words>
  <Application>Microsoft Office PowerPoint</Application>
  <PresentationFormat>Экран (4:3)</PresentationFormat>
  <Paragraphs>104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Оспа обезьян</vt:lpstr>
      <vt:lpstr>Пути передачи инфекции</vt:lpstr>
      <vt:lpstr> Стадии течения заболевания</vt:lpstr>
      <vt:lpstr>Клиническая картина</vt:lpstr>
      <vt:lpstr>III стадия течения болезни –  разновидность сыпи (сыпь мономорфна)</vt:lpstr>
      <vt:lpstr>Дифференциальная диагностика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И. Кох</dc:creator>
  <cp:lastModifiedBy>Анастасия Ивановна Кох</cp:lastModifiedBy>
  <cp:revision>133</cp:revision>
  <dcterms:created xsi:type="dcterms:W3CDTF">2021-03-02T11:24:18Z</dcterms:created>
  <dcterms:modified xsi:type="dcterms:W3CDTF">2022-07-13T12:12:00Z</dcterms:modified>
</cp:coreProperties>
</file>