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57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55" autoAdjust="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655 h 1906"/>
                <a:gd name="T4" fmla="*/ 5776 w 5740"/>
                <a:gd name="T5" fmla="*/ 1655 h 1906"/>
                <a:gd name="T6" fmla="*/ 577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2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332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7C405-BCE7-42C3-9E74-A915841B66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1979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963E6-830D-43CF-B485-B5D95BEC77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6437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41275-9081-4AF3-92EA-8FF91180AC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0917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F33CC-DC1B-4CCC-8B24-9A5307B7FE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6842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BAC04-948F-4310-8B1C-AD39F96E94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7957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D7B99-BECC-462E-AE11-889760213F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004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F62C1-0120-4673-9C52-8B3E76ACB6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5845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49F70-72DA-4524-9543-48613AB00B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1278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C9446-4D99-4F45-A163-6A74A07027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9023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6B407-84AB-45CB-812A-9A32E7B202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9968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1C9EC-74D2-4512-BAF9-6A6DE50240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0057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324B150-BABA-46AC-8D74-8E4B37D80E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229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1229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1229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9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</p:grpSp>
        <p:sp>
          <p:nvSpPr>
            <p:cNvPr id="1229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655 h 1906"/>
                <a:gd name="T4" fmla="*/ 5776 w 5740"/>
                <a:gd name="T5" fmla="*/ 1655 h 1906"/>
                <a:gd name="T6" fmla="*/ 577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30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230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30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dirty="0" smtClean="0"/>
              <a:t>«Я б в театр работать пошел ...»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8038" y="4508500"/>
            <a:ext cx="4456112" cy="1225550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altLang="ru-RU" sz="1800" dirty="0" smtClean="0">
                <a:latin typeface="Times New Roman" panose="02020603050405020304" pitchFamily="18" charset="0"/>
              </a:rPr>
              <a:t>МАДОУ №564 г. Екатеринбург</a:t>
            </a:r>
          </a:p>
          <a:p>
            <a:pPr algn="r" eaLnBrk="1" hangingPunct="1">
              <a:defRPr/>
            </a:pPr>
            <a:r>
              <a:rPr lang="ru-RU" altLang="ru-RU" sz="1800" dirty="0" smtClean="0">
                <a:latin typeface="Times New Roman" panose="02020603050405020304" pitchFamily="18" charset="0"/>
              </a:rPr>
              <a:t>Педагоги:  </a:t>
            </a:r>
            <a:r>
              <a:rPr lang="ru-RU" altLang="ru-RU" sz="1800" dirty="0" err="1" smtClean="0">
                <a:latin typeface="Times New Roman" panose="02020603050405020304" pitchFamily="18" charset="0"/>
              </a:rPr>
              <a:t>Казирова</a:t>
            </a:r>
            <a:r>
              <a:rPr lang="ru-RU" altLang="ru-RU" sz="1800" dirty="0" smtClean="0">
                <a:latin typeface="Times New Roman" panose="02020603050405020304" pitchFamily="18" charset="0"/>
              </a:rPr>
              <a:t> А.В.</a:t>
            </a:r>
            <a:br>
              <a:rPr lang="ru-RU" altLang="ru-RU" sz="1800" dirty="0" smtClean="0">
                <a:latin typeface="Times New Roman" panose="02020603050405020304" pitchFamily="18" charset="0"/>
              </a:rPr>
            </a:br>
            <a:r>
              <a:rPr lang="ru-RU" altLang="ru-RU" sz="1800" dirty="0" smtClean="0">
                <a:latin typeface="Times New Roman" panose="02020603050405020304" pitchFamily="18" charset="0"/>
              </a:rPr>
              <a:t> Молчанова Е. В. </a:t>
            </a:r>
          </a:p>
        </p:txBody>
      </p:sp>
    </p:spTree>
  </p:cSld>
  <p:clrMapOvr>
    <a:masterClrMapping/>
  </p:clrMapOvr>
  <p:transition spd="slow" advTm="310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dirty="0" smtClean="0"/>
              <a:t>Костюмер -  создает  необходимый образ для  спектакля.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210"/>
          <a:stretch/>
        </p:blipFill>
        <p:spPr>
          <a:xfrm>
            <a:off x="179512" y="1378510"/>
            <a:ext cx="5282195" cy="30914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0722" y="1328243"/>
            <a:ext cx="4788024" cy="3192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3501008"/>
            <a:ext cx="4752528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Tm="37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Художники декораторы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16" t="4472" r="6910" b="12780"/>
          <a:stretch/>
        </p:blipFill>
        <p:spPr>
          <a:xfrm>
            <a:off x="107504" y="1268760"/>
            <a:ext cx="4733080" cy="30194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799"/>
          <a:stretch/>
        </p:blipFill>
        <p:spPr>
          <a:xfrm>
            <a:off x="5134535" y="1247341"/>
            <a:ext cx="3997763" cy="33337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Tm="4278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Гример (эскизы  грима кот)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268760"/>
            <a:ext cx="2707826" cy="3886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6974" y="1164515"/>
            <a:ext cx="2975711" cy="4003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0476" y="1244771"/>
            <a:ext cx="2674012" cy="38429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Tm="4029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Актер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400" t="17801" r="39763" b="16401"/>
          <a:stretch/>
        </p:blipFill>
        <p:spPr>
          <a:xfrm>
            <a:off x="323528" y="1417638"/>
            <a:ext cx="2880320" cy="46681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551" r="15351" b="23400"/>
          <a:stretch/>
        </p:blipFill>
        <p:spPr>
          <a:xfrm rot="5400000">
            <a:off x="5220585" y="691914"/>
            <a:ext cx="4456942" cy="33063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3929675"/>
            <a:ext cx="4392488" cy="2928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</p:cSld>
  <p:clrMapOvr>
    <a:masterClrMapping/>
  </p:clrMapOvr>
  <p:transition spd="slow" advTm="77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Все  профессии  театра важны  и  очень нужны. </a:t>
            </a:r>
            <a:endParaRPr lang="ru-RU" dirty="0"/>
          </a:p>
        </p:txBody>
      </p:sp>
      <p:pic>
        <p:nvPicPr>
          <p:cNvPr id="16387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1773238"/>
            <a:ext cx="6697663" cy="834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869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22764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Спасибо  за внимание!</a:t>
            </a:r>
            <a:endParaRPr lang="ru-RU" dirty="0"/>
          </a:p>
        </p:txBody>
      </p:sp>
    </p:spTree>
  </p:cSld>
  <p:clrMapOvr>
    <a:masterClrMapping/>
  </p:clrMapOvr>
  <p:transition spd="slow" advTm="3324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60350"/>
            <a:ext cx="8229600" cy="6477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altLang="ru-RU" sz="2400" dirty="0" smtClean="0">
                <a:solidFill>
                  <a:srgbClr val="FFC000"/>
                </a:solidFill>
              </a:rPr>
              <a:t>Тип проекта: </a:t>
            </a:r>
            <a:r>
              <a:rPr lang="ru-RU" altLang="ru-RU" sz="2400" b="0" dirty="0" smtClean="0">
                <a:effectLst/>
              </a:rPr>
              <a:t>творческий, исследовательский 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5832475"/>
          </a:xfrm>
        </p:spPr>
        <p:txBody>
          <a:bodyPr/>
          <a:lstStyle/>
          <a:p>
            <a:pPr marL="0" indent="0" algn="just"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2400" b="1" dirty="0" smtClean="0">
                <a:solidFill>
                  <a:srgbClr val="FFC000"/>
                </a:solidFill>
              </a:rPr>
              <a:t>Длительность проекта:</a:t>
            </a:r>
            <a:r>
              <a:rPr lang="ru-RU" altLang="ru-RU" sz="2400" b="1" dirty="0" smtClean="0"/>
              <a:t> </a:t>
            </a:r>
            <a:r>
              <a:rPr lang="ru-RU" altLang="ru-RU" sz="2400" dirty="0" smtClean="0">
                <a:effectLst/>
              </a:rPr>
              <a:t> краткосрочный 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2400" b="1" dirty="0" smtClean="0">
                <a:solidFill>
                  <a:srgbClr val="FFC000"/>
                </a:solidFill>
                <a:effectLst/>
              </a:rPr>
              <a:t>Участники проекта: </a:t>
            </a:r>
            <a:r>
              <a:rPr lang="ru-RU" sz="2400" dirty="0" smtClean="0">
                <a:effectLst/>
              </a:rPr>
              <a:t>воспитанники дошкольного  учреждения в возрасте 5 – 7 лет,  родители (законные представители несовершеннолетних детей),  сотрудники  детского сада, социальные объекты нашего города (театры).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  <a:defRPr/>
            </a:pPr>
            <a:r>
              <a:rPr lang="ru-RU" sz="2400" b="1" dirty="0" smtClean="0">
                <a:solidFill>
                  <a:srgbClr val="FFC000"/>
                </a:solidFill>
                <a:effectLst/>
              </a:rPr>
              <a:t>Актуальность: </a:t>
            </a:r>
            <a:r>
              <a:rPr lang="ru-RU" sz="2400" dirty="0" smtClean="0">
                <a:effectLst/>
              </a:rPr>
              <a:t>Современный мир  диктует новые  подходы и требования к  развитию и становлению личности </a:t>
            </a:r>
            <a:r>
              <a:rPr lang="en-US" sz="2400" dirty="0" smtClean="0">
                <a:effectLst/>
              </a:rPr>
              <a:t>XXI</a:t>
            </a:r>
            <a:r>
              <a:rPr lang="ru-RU" sz="2400" dirty="0" smtClean="0">
                <a:effectLst/>
              </a:rPr>
              <a:t> века.  В  нормативно-правовых  образовательных документах можно встретить такие характеристики как: самодостаточный, уверенный в себе,  стремящийся к самореализации,  самообразованию  и  удовлетворению  своих  образовательных потребностей личность. Основные принципы театральной деятельности как одной из самых творческих по своей природе, совпадают с </a:t>
            </a:r>
            <a:r>
              <a:rPr lang="ru-RU" sz="2400" dirty="0" err="1" smtClean="0">
                <a:effectLst/>
              </a:rPr>
              <a:t>культуротворческими</a:t>
            </a:r>
            <a:r>
              <a:rPr lang="ru-RU" sz="2400" dirty="0" smtClean="0">
                <a:effectLst/>
              </a:rPr>
              <a:t> принципами современного обществ</a:t>
            </a:r>
            <a:endParaRPr lang="ru-RU" sz="2400" b="1" dirty="0" smtClean="0">
              <a:solidFill>
                <a:srgbClr val="FFC000"/>
              </a:solidFill>
              <a:effectLst/>
            </a:endParaRPr>
          </a:p>
          <a:p>
            <a:pPr marL="0" indent="0" algn="just" eaLnBrk="1" hangingPunct="1">
              <a:buFont typeface="Wingdings" panose="05000000000000000000" pitchFamily="2" charset="2"/>
              <a:buNone/>
              <a:defRPr/>
            </a:pPr>
            <a:endParaRPr lang="ru-RU" alt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 eaLnBrk="1" hangingPunct="1">
              <a:buFont typeface="Wingdings" panose="05000000000000000000" pitchFamily="2" charset="2"/>
              <a:buNone/>
              <a:defRPr/>
            </a:pPr>
            <a:endParaRPr lang="ru-RU" altLang="ru-RU" sz="4400" b="1" dirty="0" smtClean="0"/>
          </a:p>
        </p:txBody>
      </p:sp>
    </p:spTree>
  </p:cSld>
  <p:clrMapOvr>
    <a:masterClrMapping/>
  </p:clrMapOvr>
  <p:transition spd="slow" advTm="1874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000" dirty="0" smtClean="0">
                <a:solidFill>
                  <a:srgbClr val="FFC000"/>
                </a:solidFill>
              </a:rPr>
              <a:t>Цель</a:t>
            </a:r>
            <a:r>
              <a:rPr lang="ru-RU" altLang="ru-RU" sz="2000" b="0" dirty="0" smtClean="0">
                <a:solidFill>
                  <a:srgbClr val="FFC000"/>
                </a:solidFill>
              </a:rPr>
              <a:t>: </a:t>
            </a:r>
            <a:r>
              <a:rPr lang="ru-RU" sz="2000" b="0" dirty="0" smtClean="0">
                <a:effectLst/>
              </a:rPr>
              <a:t>создание условий для формирования общей культуры дошкольников в рамках театрализованной деятельности</a:t>
            </a:r>
            <a:r>
              <a:rPr lang="ru-RU" sz="2400" b="0" dirty="0" smtClean="0">
                <a:effectLst/>
              </a:rPr>
              <a:t>.</a:t>
            </a:r>
            <a:endParaRPr lang="ru-RU" altLang="ru-RU" sz="2400" b="0" dirty="0" smtClean="0">
              <a:solidFill>
                <a:srgbClr val="FFC000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 marL="0" indent="0" algn="just"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2000" b="1" dirty="0" smtClean="0">
                <a:solidFill>
                  <a:srgbClr val="FFC000"/>
                </a:solidFill>
              </a:rPr>
              <a:t>Задачи</a:t>
            </a:r>
            <a:r>
              <a:rPr lang="ru-RU" altLang="ru-RU" sz="2000" b="1" dirty="0" smtClean="0">
                <a:effectLst/>
              </a:rPr>
              <a:t> </a:t>
            </a:r>
            <a:r>
              <a:rPr lang="ru-RU" altLang="ru-RU" sz="2000" b="1" dirty="0" smtClean="0">
                <a:solidFill>
                  <a:srgbClr val="FFC000"/>
                </a:solidFill>
                <a:effectLst/>
              </a:rPr>
              <a:t>о</a:t>
            </a:r>
            <a:r>
              <a:rPr lang="ru-RU" sz="2000" b="1" dirty="0" smtClean="0">
                <a:solidFill>
                  <a:srgbClr val="FFC000"/>
                </a:solidFill>
                <a:effectLst/>
              </a:rPr>
              <a:t>бучающие:</a:t>
            </a:r>
            <a:r>
              <a:rPr lang="ru-RU" sz="2000" b="1" dirty="0" smtClean="0">
                <a:effectLst/>
              </a:rPr>
              <a:t> </a:t>
            </a:r>
            <a:r>
              <a:rPr lang="ru-RU" sz="2000" dirty="0" smtClean="0">
                <a:effectLst/>
              </a:rPr>
              <a:t>формирование знаний  об истории  появления  и развития  театрального искусства, театральных профессий; знакомство с  жанровыми особенностями  литературы и их  воплощения на театральной сцене; расширение  кругозора дошкольников  через знакомство с  театральной культурой  родного края.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  <a:defRPr/>
            </a:pPr>
            <a:r>
              <a:rPr lang="ru-RU" sz="2000" b="1" dirty="0" smtClean="0">
                <a:solidFill>
                  <a:srgbClr val="FFC000"/>
                </a:solidFill>
                <a:effectLst/>
              </a:rPr>
              <a:t>Задачи воспитательные: </a:t>
            </a:r>
            <a:r>
              <a:rPr lang="ru-RU" sz="2000" dirty="0" smtClean="0">
                <a:effectLst/>
              </a:rPr>
              <a:t>воспитание  чувства  любви  к театральному искусству, формирование  эстетического вкуса; усвоение  детьми основ  этикета; приобщение  к  нравственным общечеловеческим ценностям; воспитание чувства  любви  к Родине, родному краю  (патриотизма).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  <a:defRPr/>
            </a:pPr>
            <a:r>
              <a:rPr lang="ru-RU" sz="2000" b="1" dirty="0" smtClean="0">
                <a:solidFill>
                  <a:srgbClr val="FFC000"/>
                </a:solidFill>
                <a:effectLst/>
              </a:rPr>
              <a:t>Задачи развивающие: </a:t>
            </a:r>
            <a:r>
              <a:rPr lang="ru-RU" sz="2000" dirty="0" smtClean="0">
                <a:effectLst/>
              </a:rPr>
              <a:t>развитие  эмоционально-волевой сферы дошкольников, коммуникативных навыков посредствам практического применения их  в театрализованных этюдах, творческих способностей, любознательности, чувства удовлетворения при успехах и  чувства неудовлетворенности при неудачах.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  <a:defRPr/>
            </a:pPr>
            <a:endParaRPr lang="ru-RU" sz="2400" dirty="0" smtClean="0">
              <a:solidFill>
                <a:srgbClr val="FFC000"/>
              </a:solidFill>
              <a:effectLst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ru-RU" altLang="ru-RU" sz="2400" b="1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 advTm="428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eaLnBrk="1" hangingPunct="1">
              <a:defRPr/>
            </a:pPr>
            <a:r>
              <a:rPr lang="ru-RU" sz="3200" dirty="0" smtClean="0">
                <a:solidFill>
                  <a:srgbClr val="FFC000"/>
                </a:solidFill>
              </a:rPr>
              <a:t>Объект:  </a:t>
            </a:r>
            <a:r>
              <a:rPr lang="ru-RU" sz="3200" b="0" dirty="0" smtClean="0">
                <a:solidFill>
                  <a:schemeClr val="tx1"/>
                </a:solidFill>
              </a:rPr>
              <a:t>формирование </a:t>
            </a:r>
            <a:r>
              <a:rPr lang="ru-RU" sz="3200" b="0" dirty="0" smtClean="0"/>
              <a:t>общей культуры  дошкольников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150" y="1196975"/>
            <a:ext cx="8229600" cy="5184775"/>
          </a:xfrm>
        </p:spPr>
        <p:txBody>
          <a:bodyPr/>
          <a:lstStyle/>
          <a:p>
            <a:pPr marL="0" indent="0" algn="just" eaLnBrk="1" hangingPunct="1">
              <a:buFont typeface="Wingdings" panose="05000000000000000000" pitchFamily="2" charset="2"/>
              <a:buNone/>
              <a:defRPr/>
            </a:pPr>
            <a:r>
              <a:rPr lang="ru-RU" b="1" dirty="0" smtClean="0">
                <a:solidFill>
                  <a:srgbClr val="FFC000"/>
                </a:solidFill>
              </a:rPr>
              <a:t>Предмет:  </a:t>
            </a:r>
            <a:r>
              <a:rPr lang="ru-RU" dirty="0" smtClean="0"/>
              <a:t>театральная деятельность дошкольников 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  <a:defRPr/>
            </a:pPr>
            <a:r>
              <a:rPr lang="ru-RU" b="1" dirty="0" smtClean="0">
                <a:solidFill>
                  <a:srgbClr val="FFC000"/>
                </a:solidFill>
              </a:rPr>
              <a:t>Планируемые результаты: </a:t>
            </a:r>
            <a:r>
              <a:rPr lang="ru-RU" dirty="0" err="1" smtClean="0">
                <a:effectLst/>
              </a:rPr>
              <a:t>сформированность</a:t>
            </a:r>
            <a:r>
              <a:rPr lang="ru-RU" dirty="0" smtClean="0">
                <a:effectLst/>
              </a:rPr>
              <a:t>  у дошкольника общей культуры (овладение нравственно-этическим и художественно-эстетическим опытом,  а также опытом  межличностного общения и социального взаимодействия);  развитие индивида в рамках  социального, интеллектуального и духовного аспекта.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  <a:defRPr/>
            </a:pPr>
            <a:endParaRPr lang="ru-RU" b="1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 advTm="3407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11188" y="141288"/>
            <a:ext cx="7772400" cy="170497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C000"/>
                </a:solidFill>
              </a:rPr>
              <a:t>Команда «Лисята»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685800" y="4365625"/>
            <a:ext cx="7989888" cy="2303463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C000"/>
                </a:solidFill>
              </a:rPr>
              <a:t>Мы  ребята просто  класс!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Всем расскажем сейчас.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Кто работает в театре,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Создает для нас спектакли.</a:t>
            </a:r>
          </a:p>
        </p:txBody>
      </p:sp>
      <p:pic>
        <p:nvPicPr>
          <p:cNvPr id="7172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31" t="1884" r="1723" b="1965"/>
          <a:stretch>
            <a:fillRect/>
          </a:stretch>
        </p:blipFill>
        <p:spPr bwMode="auto">
          <a:xfrm>
            <a:off x="2988469" y="1484784"/>
            <a:ext cx="338455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4373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rgbClr val="FFC000"/>
                </a:solidFill>
              </a:rPr>
              <a:t>Поход  в театр  стал  отправной точкой для  работы над проектом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028" y="1403633"/>
            <a:ext cx="4121976" cy="30914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332613"/>
            <a:ext cx="4345796" cy="31846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1777" y="3933056"/>
            <a:ext cx="3660136" cy="27451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Tm="4534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4000" dirty="0" smtClean="0"/>
              <a:t>Кто работает в театре? </a:t>
            </a:r>
          </a:p>
        </p:txBody>
      </p:sp>
      <p:pic>
        <p:nvPicPr>
          <p:cNvPr id="9219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64" t="16714" r="1958" b="2351"/>
          <a:stretch>
            <a:fillRect/>
          </a:stretch>
        </p:blipFill>
        <p:spPr bwMode="auto">
          <a:xfrm>
            <a:off x="457200" y="1179513"/>
            <a:ext cx="8229600" cy="53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107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Изучение вопроса по книгам.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2835" t="16667" r="7476" b="26000"/>
          <a:stretch/>
        </p:blipFill>
        <p:spPr>
          <a:xfrm>
            <a:off x="611560" y="1628799"/>
            <a:ext cx="3528392" cy="3612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1595555"/>
            <a:ext cx="3261974" cy="43281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Tm="1768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Как  попасть в театр?</a:t>
            </a:r>
            <a:br>
              <a:rPr lang="ru-RU" dirty="0" smtClean="0"/>
            </a:br>
            <a:r>
              <a:rPr lang="ru-RU" dirty="0" smtClean="0"/>
              <a:t>Купив  билет  у кассира.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1417638"/>
            <a:ext cx="4961259" cy="35235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277"/>
          <a:stretch/>
        </p:blipFill>
        <p:spPr>
          <a:xfrm>
            <a:off x="431727" y="2708920"/>
            <a:ext cx="5040560" cy="3624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Tm="4049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</p:tagLst>
</file>

<file path=ppt/theme/theme1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88</TotalTime>
  <Words>355</Words>
  <Application>Microsoft Office PowerPoint</Application>
  <PresentationFormat>Экран (4:3)</PresentationFormat>
  <Paragraphs>26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Garamond</vt:lpstr>
      <vt:lpstr>Arial</vt:lpstr>
      <vt:lpstr>Wingdings</vt:lpstr>
      <vt:lpstr>Calibri</vt:lpstr>
      <vt:lpstr>Times New Roman</vt:lpstr>
      <vt:lpstr>Течение</vt:lpstr>
      <vt:lpstr>«Я б в театр работать пошел ...» </vt:lpstr>
      <vt:lpstr>Тип проекта: творческий, исследовательский  </vt:lpstr>
      <vt:lpstr>Цель: создание условий для формирования общей культуры дошкольников в рамках театрализованной деятельности.</vt:lpstr>
      <vt:lpstr>Объект:  формирование общей культуры  дошкольников</vt:lpstr>
      <vt:lpstr>Команда «Лисята» </vt:lpstr>
      <vt:lpstr>Поход  в театр  стал  отправной точкой для  работы над проектом</vt:lpstr>
      <vt:lpstr>Кто работает в театре? </vt:lpstr>
      <vt:lpstr>Изучение вопроса по книгам.</vt:lpstr>
      <vt:lpstr>Как  попасть в театр? Купив  билет  у кассира. </vt:lpstr>
      <vt:lpstr>Костюмер -  создает  необходимый образ для  спектакля.</vt:lpstr>
      <vt:lpstr>Художники декораторы </vt:lpstr>
      <vt:lpstr>Гример (эскизы  грима кот)</vt:lpstr>
      <vt:lpstr>Актер </vt:lpstr>
      <vt:lpstr>Все  профессии  театра важны  и  очень нужны. </vt:lpstr>
      <vt:lpstr>Спасибо  за внимание!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«Я б в театр работать пошел ..»</dc:title>
  <dc:creator>usr1308</dc:creator>
  <cp:lastModifiedBy>user</cp:lastModifiedBy>
  <cp:revision>32</cp:revision>
  <dcterms:created xsi:type="dcterms:W3CDTF">2018-10-26T07:14:22Z</dcterms:created>
  <dcterms:modified xsi:type="dcterms:W3CDTF">2018-10-26T17:15:14Z</dcterms:modified>
</cp:coreProperties>
</file>